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7" r:id="rId3"/>
    <p:sldId id="262" r:id="rId4"/>
    <p:sldId id="271" r:id="rId5"/>
    <p:sldId id="260" r:id="rId6"/>
    <p:sldId id="272" r:id="rId7"/>
    <p:sldId id="269" r:id="rId8"/>
    <p:sldId id="259" r:id="rId9"/>
    <p:sldId id="257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4" autoAdjust="0"/>
    <p:restoredTop sz="94660"/>
  </p:normalViewPr>
  <p:slideViewPr>
    <p:cSldViewPr>
      <p:cViewPr varScale="1">
        <p:scale>
          <a:sx n="65" d="100"/>
          <a:sy n="65" d="100"/>
        </p:scale>
        <p:origin x="-6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F4BDB-6E55-4077-94D5-42B95E7E5B11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88BC8-5FA2-4797-AA8B-64F129E110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osaicodiffusion.com/picts/tours/mariah_car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4171950" cy="5562600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 rot="1231955">
            <a:off x="3091310" y="509184"/>
            <a:ext cx="3210952" cy="169755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455527">
            <a:off x="3380424" y="1050251"/>
            <a:ext cx="2668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 was like, why are you so </a:t>
            </a:r>
            <a:r>
              <a:rPr lang="en-US" sz="2000" i="1" dirty="0"/>
              <a:t>obsessed</a:t>
            </a:r>
            <a:r>
              <a:rPr lang="en-US" sz="2000" dirty="0"/>
              <a:t> with me?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8200" y="2362200"/>
            <a:ext cx="4267200" cy="470898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haroni" pitchFamily="2" charset="-79"/>
                <a:cs typeface="Aharoni" pitchFamily="2" charset="-79"/>
              </a:rPr>
              <a:t>Do-Now:</a:t>
            </a:r>
          </a:p>
          <a:p>
            <a:r>
              <a:rPr lang="en-US" sz="3200" b="1" dirty="0" smtClean="0">
                <a:latin typeface="Aharoni" pitchFamily="2" charset="-79"/>
                <a:cs typeface="Aharoni" pitchFamily="2" charset="-79"/>
              </a:rPr>
              <a:t>Wh</a:t>
            </a:r>
            <a:r>
              <a:rPr lang="en-US" sz="3200" b="1" dirty="0" smtClean="0"/>
              <a:t>at does it mean to be obsessed with something or someone?  Have you ever had an obsession?</a:t>
            </a:r>
            <a:endParaRPr lang="en-US" sz="3200" b="1" dirty="0" smtClean="0">
              <a:latin typeface="Aharoni" pitchFamily="2" charset="-79"/>
              <a:cs typeface="Aharoni" pitchFamily="2" charset="-79"/>
            </a:endParaRPr>
          </a:p>
          <a:p>
            <a:endParaRPr lang="en-US" dirty="0">
              <a:latin typeface="Aharoni" pitchFamily="2" charset="-79"/>
              <a:cs typeface="Aharoni" pitchFamily="2" charset="-79"/>
            </a:endParaRPr>
          </a:p>
          <a:p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endParaRPr lang="en-US" dirty="0">
              <a:latin typeface="Aharoni" pitchFamily="2" charset="-79"/>
              <a:cs typeface="Aharoni" pitchFamily="2" charset="-79"/>
            </a:endParaRPr>
          </a:p>
          <a:p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endParaRPr lang="en-US" dirty="0">
              <a:latin typeface="Aharoni" pitchFamily="2" charset="-79"/>
              <a:cs typeface="Aharoni" pitchFamily="2" charset="-79"/>
            </a:endParaRPr>
          </a:p>
          <a:p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28601"/>
            <a:ext cx="8458200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 CENA" pitchFamily="2" charset="0"/>
              </a:rPr>
              <a:t>Assessment: Life with OCD…</a:t>
            </a:r>
          </a:p>
          <a:p>
            <a:endParaRPr lang="en-US" sz="3200" b="1" dirty="0" smtClean="0">
              <a:latin typeface="AR CENA" pitchFamily="2" charset="0"/>
            </a:endParaRPr>
          </a:p>
          <a:p>
            <a:r>
              <a:rPr lang="en-US" sz="3200" b="1" dirty="0" smtClean="0">
                <a:latin typeface="AR CENA" pitchFamily="2" charset="0"/>
              </a:rPr>
              <a:t>Create a comic strip OR write a short story about someone suffering from OCD.  You must include: </a:t>
            </a:r>
          </a:p>
          <a:p>
            <a:endParaRPr lang="en-US" sz="3200" b="1" dirty="0">
              <a:latin typeface="AR CENA" pitchFamily="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AR CENA" pitchFamily="2" charset="0"/>
              </a:rPr>
              <a:t>The person’s obsessions and compulsions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AR CENA" pitchFamily="2" charset="0"/>
              </a:rPr>
              <a:t>How the disorder is interfering with the persons life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AR CENA" pitchFamily="2" charset="0"/>
              </a:rPr>
              <a:t>The possible cause for their compulsions 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latin typeface="AR CENA" pitchFamily="2" charset="0"/>
              </a:rPr>
              <a:t>Possible treatment options for the person</a:t>
            </a:r>
          </a:p>
          <a:p>
            <a:pPr>
              <a:buFont typeface="Arial" pitchFamily="34" charset="0"/>
              <a:buChar char="•"/>
            </a:pPr>
            <a:endParaRPr lang="en-US" sz="3200" b="1" dirty="0">
              <a:latin typeface="AR CENA" pitchFamily="2" charset="0"/>
            </a:endParaRPr>
          </a:p>
          <a:p>
            <a:r>
              <a:rPr lang="en-US" sz="3200" b="1" dirty="0" smtClean="0">
                <a:latin typeface="AR CENA" pitchFamily="2" charset="0"/>
              </a:rPr>
              <a:t>You will be graded on your creativity, effort and proper use of class time. This assignment is worth TEN points. </a:t>
            </a:r>
          </a:p>
          <a:p>
            <a:endParaRPr lang="en-US" b="1" dirty="0">
              <a:latin typeface="AR CENA" pitchFamily="2" charset="0"/>
            </a:endParaRPr>
          </a:p>
          <a:p>
            <a:endParaRPr lang="en-US" b="1" dirty="0" smtClean="0">
              <a:latin typeface="AR CENA" pitchFamily="2" charset="0"/>
            </a:endParaRPr>
          </a:p>
          <a:p>
            <a:endParaRPr lang="en-US" b="1" dirty="0">
              <a:latin typeface="AR CENA" pitchFamily="2" charset="0"/>
            </a:endParaRPr>
          </a:p>
          <a:p>
            <a:endParaRPr lang="en-US" b="1" dirty="0" smtClean="0">
              <a:latin typeface="AR CENA" pitchFamily="2" charset="0"/>
            </a:endParaRPr>
          </a:p>
          <a:p>
            <a:endParaRPr lang="en-US" b="1" dirty="0">
              <a:latin typeface="AR CENA" pitchFamily="2" charset="0"/>
            </a:endParaRPr>
          </a:p>
          <a:p>
            <a:endParaRPr lang="en-US" b="1" dirty="0" smtClean="0">
              <a:latin typeface="AR CENA" pitchFamily="2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treehugger.com/bp-fake-journal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457200"/>
            <a:ext cx="3886200" cy="5410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67200" y="152400"/>
            <a:ext cx="4495800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haroni" pitchFamily="2" charset="-79"/>
                <a:cs typeface="Aharoni" pitchFamily="2" charset="-79"/>
              </a:rPr>
              <a:t>HOMEWORK</a:t>
            </a:r>
          </a:p>
          <a:p>
            <a:r>
              <a:rPr lang="en-US" sz="1400" dirty="0" smtClean="0">
                <a:latin typeface="Aharoni" pitchFamily="2" charset="-79"/>
                <a:cs typeface="Aharoni" pitchFamily="2" charset="-79"/>
              </a:rPr>
              <a:t>(COPY THIS DOWN) </a:t>
            </a:r>
          </a:p>
          <a:p>
            <a:endParaRPr lang="en-US" sz="1400" b="1" dirty="0">
              <a:latin typeface="AR CENA" pitchFamily="2" charset="0"/>
              <a:cs typeface="Aharoni" pitchFamily="2" charset="-79"/>
            </a:endParaRPr>
          </a:p>
          <a:p>
            <a:endParaRPr lang="en-US" sz="1400" b="1" dirty="0" smtClean="0">
              <a:latin typeface="AR CENA" pitchFamily="2" charset="0"/>
              <a:cs typeface="Aharoni" pitchFamily="2" charset="-79"/>
            </a:endParaRPr>
          </a:p>
          <a:p>
            <a:endParaRPr lang="en-US" sz="1400" b="1" dirty="0">
              <a:latin typeface="AR CENA" pitchFamily="2" charset="0"/>
              <a:cs typeface="Aharoni" pitchFamily="2" charset="-79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AR CENA" pitchFamily="2" charset="0"/>
                <a:cs typeface="Aharoni" pitchFamily="2" charset="-79"/>
              </a:rPr>
              <a:t>INTERVIEW 2 people bout their perceptions of psychologic</a:t>
            </a:r>
            <a:r>
              <a:rPr lang="en-US" sz="2400" b="1" dirty="0" smtClean="0">
                <a:latin typeface="AR CENA" pitchFamily="2" charset="0"/>
              </a:rPr>
              <a:t>al disorders.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AR CENA" pitchFamily="2" charset="0"/>
              </a:rPr>
              <a:t>Ask each person why they think people have disorders, what the best treatment options are, and how they feel when they are around people who have a disorder.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AR CENA" pitchFamily="2" charset="0"/>
                <a:cs typeface="Aharoni" pitchFamily="2" charset="-79"/>
              </a:rPr>
              <a:t>Record the notes from the interview in your journ</a:t>
            </a:r>
            <a:r>
              <a:rPr lang="en-US" sz="2400" b="1" dirty="0" smtClean="0">
                <a:latin typeface="AR CENA" pitchFamily="2" charset="0"/>
              </a:rPr>
              <a:t>al. Also include who you interviewed </a:t>
            </a:r>
            <a:r>
              <a:rPr lang="en-US" sz="2400" b="1" dirty="0" smtClean="0">
                <a:latin typeface="AR CENA" pitchFamily="2" charset="0"/>
                <a:sym typeface="Wingdings" pitchFamily="2" charset="2"/>
              </a:rPr>
              <a:t>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AR CENA" pitchFamily="2" charset="0"/>
                <a:cs typeface="Aharoni" pitchFamily="2" charset="-79"/>
                <a:sym typeface="Wingdings" pitchFamily="2" charset="2"/>
              </a:rPr>
              <a:t>Don’t f</a:t>
            </a:r>
            <a:r>
              <a:rPr lang="en-US" sz="2400" b="1" dirty="0" smtClean="0">
                <a:latin typeface="AR CENA" pitchFamily="2" charset="0"/>
              </a:rPr>
              <a:t>ake it. </a:t>
            </a:r>
            <a:endParaRPr lang="en-US" sz="2400" b="1" dirty="0" smtClean="0">
              <a:latin typeface="AR CENA" pitchFamily="2" charset="0"/>
              <a:cs typeface="Aharoni" pitchFamily="2" charset="-79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25629">
                <a:tc>
                  <a:txBody>
                    <a:bodyPr/>
                    <a:lstStyle/>
                    <a:p>
                      <a:r>
                        <a:rPr lang="en-US" dirty="0" smtClean="0"/>
                        <a:t>Know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r>
                        <a:rPr lang="en-US" dirty="0" smtClean="0"/>
                        <a:t>ant to know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</a:t>
                      </a:r>
                      <a:r>
                        <a:rPr lang="en-US" dirty="0" smtClean="0"/>
                        <a:t>arned</a:t>
                      </a:r>
                      <a:endParaRPr lang="en-US" dirty="0"/>
                    </a:p>
                  </a:txBody>
                  <a:tcPr/>
                </a:tc>
              </a:tr>
              <a:tr h="39463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OBSESSIVE-COMPULSIVE DISORDER</a:t>
            </a:r>
            <a:br>
              <a:rPr lang="en-US" dirty="0" smtClean="0"/>
            </a:br>
            <a:r>
              <a:rPr lang="en-US" dirty="0" smtClean="0"/>
              <a:t>(OCD)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676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Obsessions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16764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Compulsions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: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Everyone h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as </a:t>
            </a:r>
            <a:r>
              <a:rPr lang="en-US" b="1" dirty="0" smtClean="0"/>
              <a:t>obsessions and compulsions.</a:t>
            </a:r>
          </a:p>
          <a:p>
            <a:pPr>
              <a:buNone/>
            </a:pPr>
            <a:r>
              <a:rPr lang="en-US" b="1" dirty="0" smtClean="0"/>
              <a:t>Ex:</a:t>
            </a:r>
          </a:p>
          <a:p>
            <a:pPr>
              <a:buNone/>
            </a:pPr>
            <a:endParaRPr lang="en-US" b="1" dirty="0"/>
          </a:p>
          <a:p>
            <a:r>
              <a:rPr lang="en-US" b="1" dirty="0" smtClean="0"/>
              <a:t>When does it become a problem? </a:t>
            </a:r>
          </a:p>
          <a:p>
            <a:pPr>
              <a:buNone/>
            </a:pPr>
            <a:endParaRPr lang="en-US" b="1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www.cartoonstock.com/newscartoons/cartoonists/mba/lowres/mban2375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4488561" cy="5486400"/>
          </a:xfrm>
          <a:prstGeom prst="rect">
            <a:avLst/>
          </a:prstGeom>
          <a:noFill/>
        </p:spPr>
      </p:pic>
      <p:pic>
        <p:nvPicPr>
          <p:cNvPr id="1028" name="Picture 4" descr="http://1.bp.blogspot.com/-BYnuWwjUOkM/TndDM5T-eTI/AAAAAAAAAIk/l6XQwX78U30/s1600/obsessi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609600"/>
            <a:ext cx="40386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Through films…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C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auses:</a:t>
            </a:r>
          </a:p>
          <a:p>
            <a:endParaRPr lang="en-US" b="1" dirty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en-US" b="1" dirty="0">
              <a:latin typeface="Aharoni" pitchFamily="2" charset="-79"/>
              <a:cs typeface="Aharoni" pitchFamily="2" charset="-79"/>
            </a:endParaRPr>
          </a:p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Realities of having OCD: 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 </a:t>
            </a:r>
          </a:p>
          <a:p>
            <a:endParaRPr lang="en-US" b="1" dirty="0">
              <a:latin typeface="Aharoni" pitchFamily="2" charset="-79"/>
              <a:cs typeface="Aharoni" pitchFamily="2" charset="-79"/>
            </a:endParaRPr>
          </a:p>
          <a:p>
            <a:endParaRPr lang="en-US" b="1" dirty="0" smtClean="0">
              <a:latin typeface="Aharoni" pitchFamily="2" charset="-79"/>
              <a:cs typeface="Aharoni" pitchFamily="2" charset="-79"/>
            </a:endParaRPr>
          </a:p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Tre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atment</a:t>
            </a:r>
            <a:endParaRPr lang="en-US" b="1" dirty="0" smtClean="0">
              <a:latin typeface="Aharoni" pitchFamily="2" charset="-79"/>
              <a:cs typeface="Aharoni" pitchFamily="2" charset="-79"/>
            </a:endParaRPr>
          </a:p>
          <a:p>
            <a:endParaRPr lang="en-US" b="1" dirty="0">
              <a:latin typeface="Aharoni" pitchFamily="2" charset="-79"/>
              <a:cs typeface="Aharoni" pitchFamily="2" charset="-79"/>
            </a:endParaRPr>
          </a:p>
          <a:p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Film Focus: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Before viewing: what do you typically do when you get home from school, right when you walk in the door? Do you have any sort of routine? Explain.  </a:t>
            </a:r>
          </a:p>
          <a:p>
            <a:r>
              <a:rPr lang="en-US" dirty="0" smtClean="0"/>
              <a:t>Before viewing: H</a:t>
            </a:r>
            <a:r>
              <a:rPr lang="en-US" dirty="0" smtClean="0"/>
              <a:t>ave you ever heard “don’t step on the cracks” in reference to the sidewalk? Do you avoid the cracks? Why/why not? </a:t>
            </a:r>
            <a:endParaRPr lang="en-US" dirty="0"/>
          </a:p>
          <a:p>
            <a:r>
              <a:rPr lang="en-US" dirty="0" smtClean="0"/>
              <a:t>Describe the routine this character goes through when he arrives home at his apartment </a:t>
            </a:r>
            <a:r>
              <a:rPr lang="en-US" dirty="0" smtClean="0"/>
              <a:t>and as he walks around the city. How might this be impacting his life?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Film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Before viewing: you just got in </a:t>
            </a:r>
            <a:r>
              <a:rPr lang="en-US" dirty="0" smtClean="0"/>
              <a:t>a car accident. You’re being rushed to the hospital. What are your thoughts? What are your actions? </a:t>
            </a:r>
          </a:p>
          <a:p>
            <a:r>
              <a:rPr lang="en-US" dirty="0" smtClean="0"/>
              <a:t>Wh</a:t>
            </a:r>
            <a:r>
              <a:rPr lang="en-US" dirty="0" smtClean="0"/>
              <a:t>at has happened to the patient that just came into the hospital on the ambulance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smtClean="0"/>
              <a:t>Wh</a:t>
            </a:r>
            <a:r>
              <a:rPr lang="en-US" dirty="0" smtClean="0"/>
              <a:t>at things does he keep counting?</a:t>
            </a:r>
          </a:p>
          <a:p>
            <a:r>
              <a:rPr lang="en-US" dirty="0" smtClean="0"/>
              <a:t>Wh</a:t>
            </a:r>
            <a:r>
              <a:rPr lang="en-US" dirty="0" smtClean="0"/>
              <a:t>at are his concerns as he is getting treatment? How might this impact the doctors’ ability to help him?</a:t>
            </a:r>
          </a:p>
          <a:p>
            <a:r>
              <a:rPr lang="en-US" dirty="0" smtClean="0"/>
              <a:t>“You’ve m</a:t>
            </a:r>
            <a:r>
              <a:rPr lang="en-US" dirty="0" smtClean="0"/>
              <a:t>anaged to turn your compulsions into something productive.” Do you think this is possible for most people with OCD? Explain.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Film focus: re</a:t>
            </a:r>
            <a:r>
              <a:rPr lang="en-US" dirty="0" smtClean="0"/>
              <a:t>al life, not just the movies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symptoms of OCD is this man showing?</a:t>
            </a:r>
          </a:p>
          <a:p>
            <a:endParaRPr lang="en-US" dirty="0"/>
          </a:p>
          <a:p>
            <a:r>
              <a:rPr lang="en-US" dirty="0" smtClean="0"/>
              <a:t>How did he cope with having OCD?</a:t>
            </a:r>
          </a:p>
          <a:p>
            <a:endParaRPr lang="en-US" dirty="0"/>
          </a:p>
          <a:p>
            <a:r>
              <a:rPr lang="en-US" dirty="0" smtClean="0"/>
              <a:t>How did having this illness impact his life?</a:t>
            </a:r>
          </a:p>
          <a:p>
            <a:endParaRPr lang="en-US" dirty="0"/>
          </a:p>
          <a:p>
            <a:r>
              <a:rPr lang="en-US" dirty="0" smtClean="0"/>
              <a:t>What is the main goal of Cognitive Behavioral treatment (CBT)? How does it work? What tools does the treatment use? </a:t>
            </a:r>
          </a:p>
          <a:p>
            <a:r>
              <a:rPr lang="en-US" dirty="0" smtClean="0"/>
              <a:t>How effective has this treatment been?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474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OCD</vt:lpstr>
      <vt:lpstr>OBSESSIVE-COMPULSIVE DISORDER (OCD)</vt:lpstr>
      <vt:lpstr>Slide 4</vt:lpstr>
      <vt:lpstr>Slide 5</vt:lpstr>
      <vt:lpstr>Through films…</vt:lpstr>
      <vt:lpstr>Film Focus: </vt:lpstr>
      <vt:lpstr>Film focus</vt:lpstr>
      <vt:lpstr>Film focus: real life, not just the movies</vt:lpstr>
      <vt:lpstr>Slide 10</vt:lpstr>
      <vt:lpstr>Slide 11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</dc:creator>
  <cp:lastModifiedBy>Meg</cp:lastModifiedBy>
  <cp:revision>2</cp:revision>
  <dcterms:created xsi:type="dcterms:W3CDTF">2011-12-07T03:04:53Z</dcterms:created>
  <dcterms:modified xsi:type="dcterms:W3CDTF">2011-12-07T03:34:36Z</dcterms:modified>
</cp:coreProperties>
</file>